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344" r:id="rId2"/>
    <p:sldId id="349" r:id="rId3"/>
    <p:sldId id="348" r:id="rId4"/>
    <p:sldId id="350" r:id="rId5"/>
    <p:sldId id="351" r:id="rId6"/>
    <p:sldId id="347" r:id="rId7"/>
    <p:sldId id="352" r:id="rId8"/>
    <p:sldId id="365" r:id="rId9"/>
    <p:sldId id="362" r:id="rId10"/>
    <p:sldId id="358" r:id="rId11"/>
    <p:sldId id="360" r:id="rId12"/>
    <p:sldId id="364" r:id="rId13"/>
    <p:sldId id="359" r:id="rId14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5pPr>
    <a:lvl6pPr marL="2286000" algn="l" defTabSz="914400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6pPr>
    <a:lvl7pPr marL="2743200" algn="l" defTabSz="914400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7pPr>
    <a:lvl8pPr marL="3200400" algn="l" defTabSz="914400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8pPr>
    <a:lvl9pPr marL="3657600" algn="l" defTabSz="914400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6CF"/>
    <a:srgbClr val="0089B9"/>
    <a:srgbClr val="BE3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48" d="100"/>
          <a:sy n="48" d="100"/>
        </p:scale>
        <p:origin x="-564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5A3488-E20F-4045-8E62-2EE957E93061}" type="datetime1">
              <a:rPr lang="nl-NL"/>
              <a:pPr>
                <a:defRPr/>
              </a:pPr>
              <a:t>14-7-2014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31AF88A-47F7-4820-884E-2E6DFE5052C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753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CAA7D6-2C25-48EC-8D85-F3C3AAE92BEB}" type="datetime1">
              <a:rPr lang="nl-NL"/>
              <a:pPr>
                <a:defRPr/>
              </a:pPr>
              <a:t>14-7-2014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FFA3FA-5458-427B-A0C3-D064202E399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577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FA3FA-5458-427B-A0C3-D064202E3996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5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500">
                <a:latin typeface="+mn-lt"/>
              </a:defRPr>
            </a:lvl1pPr>
            <a:lvl2pPr marL="0" indent="0">
              <a:buFont typeface="Lucida Grande"/>
              <a:buNone/>
              <a:defRPr sz="2500">
                <a:latin typeface="+mn-lt"/>
              </a:defRPr>
            </a:lvl2pPr>
            <a:lvl3pPr marL="0" indent="0">
              <a:buFont typeface="Lucida Grande"/>
              <a:buNone/>
              <a:defRPr sz="2500">
                <a:latin typeface="+mn-lt"/>
              </a:defRPr>
            </a:lvl3pPr>
            <a:lvl4pPr marL="0" indent="0">
              <a:buFont typeface="Lucida Grande"/>
              <a:buNone/>
              <a:defRPr sz="2500">
                <a:latin typeface="+mn-lt"/>
              </a:defRPr>
            </a:lvl4pPr>
            <a:lvl5pPr marL="0" indent="0">
              <a:buFont typeface="Lucida Grande"/>
              <a:buNone/>
              <a:defRPr sz="25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0769-65A3-4750-8940-373A805E397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 noChangeAspect="1"/>
          </p:cNvSpPr>
          <p:nvPr userDrawn="1"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42900" indent="-342900" eaLnBrk="0" hangingPunct="0">
              <a:buFontTx/>
              <a:buChar char="•"/>
              <a:defRPr/>
            </a:pPr>
            <a:endParaRPr lang="nl-NL" sz="2100">
              <a:solidFill>
                <a:srgbClr val="141313"/>
              </a:solidFill>
              <a:latin typeface="Arial" charset="0"/>
              <a:ea typeface="ＭＳ Ｐゴシック" charset="-128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1676400"/>
            <a:ext cx="13003200" cy="5727600"/>
          </a:xfrm>
          <a:solidFill>
            <a:schemeClr val="tx1"/>
          </a:solidFill>
          <a:ln w="25400">
            <a:noFill/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00113" y="990600"/>
            <a:ext cx="11049000" cy="60960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59000" y="7543799"/>
            <a:ext cx="8763000" cy="53340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FAAEE8-35D6-43AA-87DC-501455ABC92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1A79D-C6C4-4A8D-A883-C12F2F085DC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70100"/>
            <a:ext cx="11049000" cy="6007100"/>
          </a:xfrm>
        </p:spPr>
        <p:txBody>
          <a:bodyPr numCol="2"/>
          <a:lstStyle>
            <a:lvl1pPr marL="0" indent="0">
              <a:buNone/>
              <a:defRPr sz="2500">
                <a:latin typeface="+mn-lt"/>
              </a:defRPr>
            </a:lvl1pPr>
            <a:lvl2pPr marL="0" indent="0">
              <a:buFont typeface="Lucida Grande"/>
              <a:buNone/>
              <a:defRPr sz="2500">
                <a:latin typeface="+mn-lt"/>
              </a:defRPr>
            </a:lvl2pPr>
            <a:lvl3pPr marL="0" indent="0">
              <a:buFont typeface="Lucida Grande"/>
              <a:buNone/>
              <a:defRPr sz="2500">
                <a:latin typeface="+mn-lt"/>
              </a:defRPr>
            </a:lvl3pPr>
            <a:lvl4pPr marL="0" indent="0">
              <a:buFont typeface="Lucida Grande"/>
              <a:buNone/>
              <a:defRPr sz="2500">
                <a:latin typeface="+mn-lt"/>
              </a:defRPr>
            </a:lvl4pPr>
            <a:lvl5pPr marL="0" indent="0">
              <a:buFont typeface="Lucida Grande"/>
              <a:buNone/>
              <a:defRPr sz="25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96A4-11F3-4579-807D-D8AA3DE4F75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70100"/>
            <a:ext cx="11049000" cy="6007100"/>
          </a:xfrm>
        </p:spPr>
        <p:txBody>
          <a:bodyPr numCol="2"/>
          <a:lstStyle>
            <a:lvl1pPr>
              <a:defRPr sz="25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AA2F-6C44-4287-8852-3E29AC554C3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0" y="2070000"/>
            <a:ext cx="5328000" cy="6007100"/>
          </a:xfrm>
        </p:spPr>
        <p:txBody>
          <a:bodyPr/>
          <a:lstStyle>
            <a:lvl1pPr marL="0" indent="0">
              <a:buNone/>
              <a:defRPr sz="2500">
                <a:latin typeface="+mn-lt"/>
              </a:defRPr>
            </a:lvl1pPr>
            <a:lvl2pPr marL="0" indent="0">
              <a:buFont typeface="Arial"/>
              <a:buNone/>
              <a:defRPr sz="2500">
                <a:latin typeface="+mn-lt"/>
              </a:defRPr>
            </a:lvl2pPr>
            <a:lvl3pPr marL="0" indent="0">
              <a:buFont typeface="Arial"/>
              <a:buNone/>
              <a:defRPr sz="2500">
                <a:latin typeface="+mn-lt"/>
              </a:defRPr>
            </a:lvl3pPr>
            <a:lvl4pPr marL="0" indent="0">
              <a:buFont typeface="Arial"/>
              <a:buNone/>
              <a:defRPr sz="2500">
                <a:latin typeface="+mn-lt"/>
              </a:defRPr>
            </a:lvl4pPr>
            <a:lvl5pPr marL="0" indent="0">
              <a:buFont typeface="Arial"/>
              <a:buNone/>
              <a:defRPr sz="25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77200" y="2133600"/>
            <a:ext cx="5328000" cy="3679643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5548F-23CC-4761-9038-76D119AA8D1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opsomming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0" y="2070000"/>
            <a:ext cx="5328000" cy="6007100"/>
          </a:xfrm>
        </p:spPr>
        <p:txBody>
          <a:bodyPr/>
          <a:lstStyle>
            <a:lvl1pPr>
              <a:defRPr sz="25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77200" y="2133600"/>
            <a:ext cx="5328000" cy="3679643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013AB-818B-4226-BC8D-6D650141DF5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42900" indent="-342900" eaLnBrk="0" hangingPunct="0">
              <a:buFontTx/>
              <a:buChar char="•"/>
              <a:defRPr/>
            </a:pPr>
            <a:endParaRPr lang="nl-NL" sz="2100">
              <a:solidFill>
                <a:srgbClr val="141313"/>
              </a:solidFill>
              <a:latin typeface="Arial" charset="0"/>
              <a:ea typeface="ＭＳ Ｐゴシック" charset="-128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2132012" y="806079"/>
            <a:ext cx="8789988" cy="6592042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>
                <a:ln w="25400">
                  <a:solidFill>
                    <a:schemeClr val="tx1"/>
                  </a:solidFill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59000" y="7543799"/>
            <a:ext cx="8763000" cy="53340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8ACB39-AD84-4D17-89DB-8ED37A69BEB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42900" indent="-342900" eaLnBrk="0" hangingPunct="0">
              <a:buFontTx/>
              <a:buChar char="•"/>
              <a:defRPr/>
            </a:pPr>
            <a:endParaRPr lang="nl-NL" sz="2100">
              <a:solidFill>
                <a:srgbClr val="141313"/>
              </a:solidFill>
              <a:latin typeface="Arial" charset="0"/>
              <a:ea typeface="ＭＳ Ｐゴシック" charset="-128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3004800" cy="8460000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7D0EC4-2F51-49FD-B37F-09183BC1E99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42900" indent="-342900" eaLnBrk="0" hangingPunct="0">
              <a:buFontTx/>
              <a:buChar char="•"/>
              <a:defRPr/>
            </a:pPr>
            <a:endParaRPr lang="nl-NL" sz="2100">
              <a:solidFill>
                <a:srgbClr val="141313"/>
              </a:solidFill>
              <a:latin typeface="Arial" charset="0"/>
              <a:ea typeface="ＭＳ Ｐゴシック" charset="-128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502400" cy="4248000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4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02400" y="0"/>
            <a:ext cx="6502400" cy="4248000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>
            <a:off x="0" y="4240800"/>
            <a:ext cx="6502400" cy="4212000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>
            <a:off x="6502400" y="4240800"/>
            <a:ext cx="6502400" cy="4212000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76D4AF-06FA-4E72-BC57-0EEB1FAC241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990600"/>
            <a:ext cx="1104900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>
              <a:sym typeface="Kievit-Book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070100"/>
            <a:ext cx="11049000" cy="600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>
              <a:sym typeface="Kievit-Book" charset="0"/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nl-NL">
              <a:cs typeface="ヒラギノ明朝 ProN W3" charset="-128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 cap="flat">
            <a:solidFill>
              <a:srgbClr val="BE311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nl-NL">
              <a:cs typeface="ヒラギノ明朝 ProN W3" charset="-128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65032" y="8915400"/>
            <a:ext cx="3033712" cy="519113"/>
          </a:xfrm>
          <a:prstGeom prst="rect">
            <a:avLst/>
          </a:prstGeom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671C258-B913-48AD-91EC-C2D6E229278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055" name="Afbeelding 7" descr="logo_RU-UMC_NL_A4_CMYK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09712" y="8853487"/>
            <a:ext cx="56038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872" y="9033392"/>
            <a:ext cx="1872208" cy="4519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/>
          <a:ea typeface="ＭＳ Ｐゴシック" charset="-128"/>
          <a:cs typeface="Arial"/>
          <a:sym typeface="Kievit-Book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ＭＳ Ｐゴシック" charset="-128"/>
          <a:cs typeface="Arial" charset="0"/>
          <a:sym typeface="Kievit-Book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ＭＳ Ｐゴシック" charset="-128"/>
          <a:cs typeface="Arial" charset="0"/>
          <a:sym typeface="Kievit-Book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ＭＳ Ｐゴシック" charset="-128"/>
          <a:cs typeface="Arial" charset="0"/>
          <a:sym typeface="Kievit-Book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ＭＳ Ｐゴシック" charset="-128"/>
          <a:cs typeface="Arial" charset="0"/>
          <a:sym typeface="Kievit-Boo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500">
          <a:solidFill>
            <a:srgbClr val="141313"/>
          </a:solidFill>
          <a:latin typeface="Arial"/>
          <a:ea typeface="ＭＳ Ｐゴシック" charset="-128"/>
          <a:cs typeface="Arial"/>
          <a:sym typeface="Kievit-Book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4"/>
          <p:cNvSpPr>
            <a:spLocks noGrp="1"/>
          </p:cNvSpPr>
          <p:nvPr>
            <p:ph type="title"/>
          </p:nvPr>
        </p:nvSpPr>
        <p:spPr>
          <a:xfrm>
            <a:off x="900113" y="2140496"/>
            <a:ext cx="11049000" cy="1800200"/>
          </a:xfrm>
        </p:spPr>
        <p:txBody>
          <a:bodyPr/>
          <a:lstStyle/>
          <a:p>
            <a:r>
              <a:rPr lang="en-US" sz="4000" dirty="0" smtClean="0">
                <a:latin typeface="Arial" charset="0"/>
                <a:cs typeface="Arial" charset="0"/>
              </a:rPr>
              <a:t>The impact of need for closure on model-supported group conflict management</a:t>
            </a:r>
          </a:p>
        </p:txBody>
      </p:sp>
      <p:sp>
        <p:nvSpPr>
          <p:cNvPr id="10243" name="Tijdelijke aanduiding voor inhoud 5"/>
          <p:cNvSpPr>
            <a:spLocks noGrp="1"/>
          </p:cNvSpPr>
          <p:nvPr>
            <p:ph idx="1"/>
          </p:nvPr>
        </p:nvSpPr>
        <p:spPr>
          <a:xfrm>
            <a:off x="900113" y="4732784"/>
            <a:ext cx="11049000" cy="1224136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Etiënne Rouwette, Radboud University Nijmegen, The Netherlands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L. Alberto Franco, Loughborough University, UK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Hubert Korzilius, Radboud University Nijmegen, The Netherlands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3768" y="1924472"/>
            <a:ext cx="11377264" cy="3168352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How </a:t>
            </a:r>
            <a:r>
              <a:rPr lang="en-US" sz="2800" dirty="0" smtClean="0"/>
              <a:t>does NFC </a:t>
            </a:r>
            <a:r>
              <a:rPr lang="en-US" sz="2800" dirty="0"/>
              <a:t>influence conflict management in a model-supported group process? </a:t>
            </a:r>
            <a:endParaRPr lang="en-US" sz="2800" dirty="0" smtClean="0"/>
          </a:p>
          <a:p>
            <a:pPr lvl="1"/>
            <a:r>
              <a:rPr lang="en-US" sz="2400" dirty="0" smtClean="0"/>
              <a:t>Low NFC groups have more opposition (</a:t>
            </a:r>
            <a:r>
              <a:rPr lang="en-US" sz="2400" i="1" dirty="0" smtClean="0"/>
              <a:t>r</a:t>
            </a:r>
            <a:r>
              <a:rPr lang="en-US" sz="2400" dirty="0" smtClean="0"/>
              <a:t> = -.353, p &lt; 0.01)</a:t>
            </a:r>
          </a:p>
          <a:p>
            <a:pPr lvl="1"/>
            <a:r>
              <a:rPr lang="en-US" sz="2400" dirty="0" smtClean="0"/>
              <a:t>More tabulation (</a:t>
            </a:r>
            <a:r>
              <a:rPr lang="en-US" sz="2400" i="1" dirty="0" smtClean="0"/>
              <a:t>r</a:t>
            </a:r>
            <a:r>
              <a:rPr lang="en-US" sz="2400" dirty="0" smtClean="0"/>
              <a:t> = -.323, p &lt; 0.01)</a:t>
            </a:r>
          </a:p>
          <a:p>
            <a:pPr lvl="1"/>
            <a:r>
              <a:rPr lang="en-US" sz="2400" dirty="0" smtClean="0"/>
              <a:t>More capitulation (</a:t>
            </a:r>
            <a:r>
              <a:rPr lang="en-US" sz="2400" i="1" dirty="0" smtClean="0"/>
              <a:t>r</a:t>
            </a:r>
            <a:r>
              <a:rPr lang="en-US" sz="2400" dirty="0" smtClean="0"/>
              <a:t> = -.214, p = .006)</a:t>
            </a:r>
          </a:p>
          <a:p>
            <a:pPr lvl="1"/>
            <a:r>
              <a:rPr lang="en-US" sz="2400" dirty="0" smtClean="0"/>
              <a:t>More open discussion (</a:t>
            </a:r>
            <a:r>
              <a:rPr lang="en-US" sz="2400" i="1" dirty="0" smtClean="0"/>
              <a:t>r</a:t>
            </a:r>
            <a:r>
              <a:rPr lang="en-US" sz="2400" dirty="0" smtClean="0"/>
              <a:t> = -.301, p &lt; 0.01)</a:t>
            </a:r>
            <a:endParaRPr lang="en-US" dirty="0" smtClean="0"/>
          </a:p>
          <a:p>
            <a:pPr marL="857250" lvl="1" indent="-457200"/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90031" y="4948808"/>
          <a:ext cx="7416825" cy="244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489654">
                <a:tc>
                  <a:txBody>
                    <a:bodyPr/>
                    <a:lstStyle/>
                    <a:p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Low NFC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High</a:t>
                      </a:r>
                      <a:r>
                        <a:rPr lang="en-US" sz="2400" baseline="0" noProof="0" dirty="0" smtClean="0"/>
                        <a:t> NFC</a:t>
                      </a:r>
                      <a:endParaRPr lang="en-US" sz="2400" noProof="0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n-US" sz="2400" noProof="0" smtClean="0"/>
                        <a:t>Opposition</a:t>
                      </a:r>
                      <a:endParaRPr lang="en-U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11.11 (10.01)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5.14 (4.98)</a:t>
                      </a:r>
                      <a:endParaRPr lang="en-US" sz="2400" noProof="0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n-US" sz="2400" noProof="0" smtClean="0"/>
                        <a:t>Tabulation</a:t>
                      </a:r>
                      <a:endParaRPr lang="en-U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smtClean="0"/>
                        <a:t>1.47 (1.12)</a:t>
                      </a:r>
                      <a:endParaRPr lang="en-U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smtClean="0"/>
                        <a:t>0.67 (0.80)</a:t>
                      </a:r>
                      <a:endParaRPr lang="en-US" sz="2400" noProof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n-US" sz="2400" noProof="0" smtClean="0"/>
                        <a:t>Capitulation</a:t>
                      </a:r>
                      <a:endParaRPr lang="en-U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smtClean="0"/>
                        <a:t>1.26 (1.24)</a:t>
                      </a:r>
                      <a:endParaRPr lang="en-U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smtClean="0"/>
                        <a:t>0.62 (0.59)</a:t>
                      </a:r>
                      <a:endParaRPr lang="en-US" sz="2400" noProof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n-US" sz="2400" noProof="0" smtClean="0"/>
                        <a:t>Open discussion</a:t>
                      </a:r>
                      <a:endParaRPr lang="en-U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smtClean="0"/>
                        <a:t>7.89 (9.34)</a:t>
                      </a:r>
                      <a:endParaRPr lang="en-U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2.81 (4.29)</a:t>
                      </a:r>
                      <a:endParaRPr lang="en-US" sz="24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18024" y="7397080"/>
            <a:ext cx="748634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dirty="0" smtClean="0">
                <a:solidFill>
                  <a:schemeClr val="bg1"/>
                </a:solidFill>
                <a:latin typeface="+mn-lt"/>
              </a:rPr>
              <a:t>(Number of units, cells contain mean and SD, n = 40 groups) </a:t>
            </a:r>
            <a:endParaRPr lang="en-US" sz="21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3768" y="1924472"/>
            <a:ext cx="11377264" cy="648072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 smtClean="0"/>
              <a:t>2. How does NFC influence quality of group outcomes?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Consensus:</a:t>
            </a:r>
            <a:r>
              <a:rPr lang="en-US" sz="2400" dirty="0" smtClean="0"/>
              <a:t> all groups increase in consensus, </a:t>
            </a:r>
            <a:r>
              <a:rPr lang="en-US" sz="2400" b="1" dirty="0" smtClean="0"/>
              <a:t>no effect of NFC</a:t>
            </a:r>
            <a:r>
              <a:rPr lang="en-US" sz="2400" dirty="0" smtClean="0"/>
              <a:t> (change in consensus high NFC groups (</a:t>
            </a:r>
            <a:r>
              <a:rPr lang="en-US" sz="2400" i="1" dirty="0" smtClean="0"/>
              <a:t>M </a:t>
            </a:r>
            <a:r>
              <a:rPr lang="en-US" sz="2400" dirty="0" smtClean="0"/>
              <a:t>= 0.22, </a:t>
            </a:r>
            <a:r>
              <a:rPr lang="en-US" sz="2400" i="1" dirty="0" smtClean="0"/>
              <a:t>SD</a:t>
            </a:r>
            <a:r>
              <a:rPr lang="en-US" sz="2400" dirty="0" smtClean="0"/>
              <a:t> = 0.12) versus low NFC groups (</a:t>
            </a:r>
            <a:r>
              <a:rPr lang="en-US" sz="2400" i="1" dirty="0" smtClean="0"/>
              <a:t>M</a:t>
            </a:r>
            <a:r>
              <a:rPr lang="en-US" sz="2400" dirty="0" smtClean="0"/>
              <a:t> = 0.18, </a:t>
            </a:r>
            <a:r>
              <a:rPr lang="en-US" sz="2400" i="1" dirty="0" smtClean="0"/>
              <a:t>SD</a:t>
            </a:r>
            <a:r>
              <a:rPr lang="en-US" sz="2400" dirty="0" smtClean="0"/>
              <a:t> = 0.16, </a:t>
            </a:r>
            <a:r>
              <a:rPr lang="en-US" sz="2400" i="1" dirty="0" smtClean="0"/>
              <a:t>p</a:t>
            </a:r>
            <a:r>
              <a:rPr lang="en-US" sz="2400" dirty="0" smtClean="0"/>
              <a:t> = 0.41)</a:t>
            </a:r>
          </a:p>
          <a:p>
            <a:pPr lvl="1"/>
            <a:endParaRPr lang="nl-NL" sz="2400" dirty="0" smtClean="0"/>
          </a:p>
          <a:p>
            <a:pPr lvl="1"/>
            <a:endParaRPr lang="nl-NL" sz="2400" dirty="0" smtClean="0"/>
          </a:p>
          <a:p>
            <a:pPr lvl="1"/>
            <a:endParaRPr lang="nl-NL" sz="2400" dirty="0" smtClean="0"/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/>
            <a:endParaRPr lang="en-US" sz="2400" dirty="0" smtClean="0">
              <a:solidFill>
                <a:srgbClr val="FF0000"/>
              </a:solidFill>
            </a:endParaRPr>
          </a:p>
          <a:p>
            <a:pPr lvl="1"/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Satisfaction:</a:t>
            </a:r>
            <a:r>
              <a:rPr lang="en-US" sz="2400" dirty="0" smtClean="0"/>
              <a:t> </a:t>
            </a:r>
            <a:r>
              <a:rPr lang="en-US" sz="2400" b="1" dirty="0" smtClean="0"/>
              <a:t>high NFC groups</a:t>
            </a:r>
            <a:r>
              <a:rPr lang="en-US" sz="2400" dirty="0" smtClean="0"/>
              <a:t> (</a:t>
            </a:r>
            <a:r>
              <a:rPr lang="en-US" sz="2400" i="1" dirty="0" smtClean="0"/>
              <a:t>M </a:t>
            </a:r>
            <a:r>
              <a:rPr lang="en-US" sz="2400" dirty="0" smtClean="0"/>
              <a:t>= 3.85, </a:t>
            </a:r>
            <a:r>
              <a:rPr lang="en-US" sz="2400" i="1" dirty="0" smtClean="0"/>
              <a:t>SD</a:t>
            </a:r>
            <a:r>
              <a:rPr lang="en-US" sz="2400" dirty="0" smtClean="0"/>
              <a:t> = 0.80) </a:t>
            </a:r>
            <a:r>
              <a:rPr lang="en-US" sz="2400" b="1" dirty="0" smtClean="0"/>
              <a:t>more</a:t>
            </a:r>
            <a:r>
              <a:rPr lang="en-US" sz="2400" dirty="0" smtClean="0"/>
              <a:t> </a:t>
            </a:r>
            <a:r>
              <a:rPr lang="en-US" sz="2400" b="1" dirty="0" smtClean="0"/>
              <a:t>than low NFC </a:t>
            </a:r>
            <a:r>
              <a:rPr lang="en-US" sz="2400" dirty="0" smtClean="0"/>
              <a:t>groups (</a:t>
            </a:r>
            <a:r>
              <a:rPr lang="en-US" sz="2400" i="1" dirty="0" smtClean="0"/>
              <a:t>M</a:t>
            </a:r>
            <a:r>
              <a:rPr lang="en-US" sz="2400" dirty="0" smtClean="0"/>
              <a:t> = 3.56, </a:t>
            </a:r>
            <a:r>
              <a:rPr lang="en-US" sz="2400" i="1" dirty="0" smtClean="0"/>
              <a:t>SD</a:t>
            </a:r>
            <a:r>
              <a:rPr lang="en-US" sz="2400" dirty="0" smtClean="0"/>
              <a:t> = 0.57, </a:t>
            </a:r>
            <a:r>
              <a:rPr lang="en-US" sz="2400" i="1" dirty="0" smtClean="0"/>
              <a:t>p</a:t>
            </a:r>
            <a:r>
              <a:rPr lang="en-US" sz="2400" dirty="0" smtClean="0"/>
              <a:t> &lt; 0.001)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Group behavior:</a:t>
            </a:r>
            <a:r>
              <a:rPr lang="en-US" sz="2400" dirty="0" smtClean="0"/>
              <a:t> </a:t>
            </a:r>
            <a:r>
              <a:rPr lang="en-US" sz="2400" b="1" dirty="0" smtClean="0"/>
              <a:t>no difference</a:t>
            </a:r>
            <a:r>
              <a:rPr lang="en-US" sz="2400" dirty="0" smtClean="0"/>
              <a:t> high NFC groups (</a:t>
            </a:r>
            <a:r>
              <a:rPr lang="en-US" sz="2400" i="1" dirty="0" smtClean="0"/>
              <a:t>M </a:t>
            </a:r>
            <a:r>
              <a:rPr lang="en-US" sz="2400" dirty="0" smtClean="0"/>
              <a:t>= 5.57, </a:t>
            </a:r>
            <a:r>
              <a:rPr lang="en-US" sz="2400" i="1" dirty="0" smtClean="0"/>
              <a:t>SD</a:t>
            </a:r>
            <a:r>
              <a:rPr lang="en-US" sz="2400" dirty="0" smtClean="0"/>
              <a:t> = 0.77) versus low NFC groups (</a:t>
            </a:r>
            <a:r>
              <a:rPr lang="en-US" sz="2400" i="1" dirty="0" smtClean="0"/>
              <a:t>M</a:t>
            </a:r>
            <a:r>
              <a:rPr lang="en-US" sz="2400" dirty="0" smtClean="0"/>
              <a:t> = 5.39, </a:t>
            </a:r>
            <a:r>
              <a:rPr lang="en-US" sz="2400" i="1" dirty="0" smtClean="0"/>
              <a:t>SD</a:t>
            </a:r>
            <a:r>
              <a:rPr lang="en-US" sz="2400" dirty="0" smtClean="0"/>
              <a:t> = 0.81, </a:t>
            </a:r>
            <a:r>
              <a:rPr lang="en-US" sz="2400" i="1" dirty="0" smtClean="0"/>
              <a:t>p</a:t>
            </a:r>
            <a:r>
              <a:rPr lang="en-US" sz="2400" dirty="0" smtClean="0"/>
              <a:t> = 0.13)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Decision quality:</a:t>
            </a:r>
            <a:r>
              <a:rPr lang="en-US" sz="2400" dirty="0" smtClean="0"/>
              <a:t> </a:t>
            </a:r>
            <a:r>
              <a:rPr lang="en-US" sz="2400" b="1" dirty="0" smtClean="0"/>
              <a:t>no difference</a:t>
            </a:r>
            <a:r>
              <a:rPr lang="en-US" sz="2400" dirty="0" smtClean="0"/>
              <a:t> high NFC groups (</a:t>
            </a:r>
            <a:r>
              <a:rPr lang="en-US" sz="2400" i="1" dirty="0" smtClean="0"/>
              <a:t>M </a:t>
            </a:r>
            <a:r>
              <a:rPr lang="en-US" sz="2400" dirty="0" smtClean="0"/>
              <a:t>= 5.41, </a:t>
            </a:r>
            <a:r>
              <a:rPr lang="en-US" sz="2400" i="1" dirty="0" smtClean="0"/>
              <a:t>SD</a:t>
            </a:r>
            <a:r>
              <a:rPr lang="en-US" sz="2400" dirty="0" smtClean="0"/>
              <a:t> = 0.80) versus low NFC groups (</a:t>
            </a:r>
            <a:r>
              <a:rPr lang="en-US" sz="2400" i="1" dirty="0" smtClean="0"/>
              <a:t>M</a:t>
            </a:r>
            <a:r>
              <a:rPr lang="en-US" sz="2400" dirty="0" smtClean="0"/>
              <a:t> = 5.26, </a:t>
            </a:r>
            <a:r>
              <a:rPr lang="en-US" sz="2400" i="1" dirty="0" smtClean="0"/>
              <a:t>SD</a:t>
            </a:r>
            <a:r>
              <a:rPr lang="en-US" sz="2400" dirty="0" smtClean="0"/>
              <a:t> = 0.86, </a:t>
            </a:r>
            <a:r>
              <a:rPr lang="en-US" sz="2400" i="1" dirty="0" smtClean="0"/>
              <a:t>p</a:t>
            </a:r>
            <a:r>
              <a:rPr lang="en-US" sz="2400" dirty="0" smtClean="0"/>
              <a:t> = 0.13)</a:t>
            </a:r>
            <a:endParaRPr lang="en-US" sz="2800" dirty="0"/>
          </a:p>
          <a:p>
            <a:pPr marL="457200" indent="-457200">
              <a:buNone/>
            </a:pPr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8024" y="3724672"/>
            <a:ext cx="6336704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7669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3768" y="1924472"/>
            <a:ext cx="11377264" cy="5904656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smtClean="0"/>
              <a:t>3. How does conflict management influence the relation between NFC and quality of group outcomes?</a:t>
            </a:r>
          </a:p>
          <a:p>
            <a:pPr lvl="1"/>
            <a:r>
              <a:rPr lang="en-US" sz="2400" smtClean="0"/>
              <a:t>Controlling for conflict management episodes (level 2) does not increase explained variance, compared to models that only use NFC</a:t>
            </a:r>
          </a:p>
          <a:p>
            <a:pPr lvl="1"/>
            <a:endParaRPr lang="en-US" sz="2400" smtClean="0"/>
          </a:p>
          <a:p>
            <a:pPr lvl="1"/>
            <a:r>
              <a:rPr lang="en-US" sz="2400" smtClean="0"/>
              <a:t>Based on comparison of initial random intercepts model with independent variables individual NFC (level 1) and cohorts (level 2) to model with conflict management episodes added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None/>
            </a:pPr>
            <a:endParaRPr lang="en-US" sz="2800" smtClean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None/>
            </a:pPr>
            <a:endParaRPr lang="en-US" sz="2800" smtClean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None/>
            </a:pPr>
            <a:endParaRPr lang="en-US" sz="2800" smtClean="0"/>
          </a:p>
          <a:p>
            <a:pPr marL="457200" indent="-457200"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7669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3768" y="1924472"/>
            <a:ext cx="11593288" cy="5904656"/>
          </a:xfrm>
        </p:spPr>
        <p:txBody>
          <a:bodyPr/>
          <a:lstStyle/>
          <a:p>
            <a:pPr marL="457200" indent="-457200"/>
            <a:r>
              <a:rPr lang="en-US" sz="2800" dirty="0" smtClean="0"/>
              <a:t>All groups increase in consensus</a:t>
            </a:r>
          </a:p>
          <a:p>
            <a:pPr marL="857250" lvl="1" indent="-457200"/>
            <a:r>
              <a:rPr lang="en-US" sz="2400" dirty="0" smtClean="0"/>
              <a:t>groups supported by Value Focused Thinking are similar to groups using Electronic Meeting Systems in terms of consensus and conflict management</a:t>
            </a:r>
          </a:p>
          <a:p>
            <a:pPr marL="457200" indent="-457200"/>
            <a:endParaRPr lang="en-US" sz="2800" dirty="0" smtClean="0"/>
          </a:p>
          <a:p>
            <a:pPr marL="457200" indent="-457200"/>
            <a:r>
              <a:rPr lang="en-US" sz="2800" dirty="0" smtClean="0"/>
              <a:t>Need for closure seems to have an effect on conflict  management:  low NFC groups  show more conflict than high NFC groups</a:t>
            </a:r>
          </a:p>
          <a:p>
            <a:pPr marL="457200" indent="-457200">
              <a:buNone/>
            </a:pPr>
            <a:endParaRPr lang="nl-NL" sz="1100" dirty="0" smtClean="0"/>
          </a:p>
          <a:p>
            <a:pPr marL="457200" indent="-457200">
              <a:buNone/>
            </a:pPr>
            <a:r>
              <a:rPr lang="nl-NL" sz="2800" dirty="0" smtClean="0"/>
              <a:t>     … and high NFC </a:t>
            </a:r>
            <a:r>
              <a:rPr lang="nl-NL" sz="2800" dirty="0" err="1" smtClean="0"/>
              <a:t>groups</a:t>
            </a:r>
            <a:r>
              <a:rPr lang="nl-NL" sz="2800" dirty="0" smtClean="0"/>
              <a:t> are more </a:t>
            </a:r>
            <a:r>
              <a:rPr lang="nl-NL" sz="2800" dirty="0" err="1" smtClean="0"/>
              <a:t>satisfied</a:t>
            </a:r>
            <a:endParaRPr lang="en-US" sz="2800" dirty="0" smtClean="0"/>
          </a:p>
          <a:p>
            <a:pPr marL="457200" indent="-457200"/>
            <a:endParaRPr lang="en-US" sz="2800" dirty="0" smtClean="0"/>
          </a:p>
          <a:p>
            <a:pPr marL="457200" indent="-457200"/>
            <a:r>
              <a:rPr lang="en-US" sz="2800" dirty="0" smtClean="0"/>
              <a:t>Neither NFC nor conflict management seem to be related to consensus, group behavior and decision quality</a:t>
            </a:r>
            <a:endParaRPr lang="en-US" sz="2400" dirty="0" smtClean="0"/>
          </a:p>
          <a:p>
            <a:pPr marL="857250" lvl="1" indent="-457200"/>
            <a:endParaRPr lang="nl-NL" sz="2400" dirty="0" smtClean="0"/>
          </a:p>
          <a:p>
            <a:pPr marL="457200" indent="-457200"/>
            <a:r>
              <a:rPr lang="nl-NL" sz="3200" i="1" dirty="0" err="1" smtClean="0">
                <a:solidFill>
                  <a:srgbClr val="FF0000"/>
                </a:solidFill>
              </a:rPr>
              <a:t>Two</a:t>
            </a:r>
            <a:r>
              <a:rPr lang="nl-NL" sz="3200" i="1" dirty="0" smtClean="0">
                <a:solidFill>
                  <a:srgbClr val="FF0000"/>
                </a:solidFill>
              </a:rPr>
              <a:t> different </a:t>
            </a:r>
            <a:r>
              <a:rPr lang="nl-NL" sz="3200" i="1" dirty="0" err="1" smtClean="0">
                <a:solidFill>
                  <a:srgbClr val="FF0000"/>
                </a:solidFill>
              </a:rPr>
              <a:t>paths</a:t>
            </a:r>
            <a:r>
              <a:rPr lang="nl-NL" sz="3200" i="1" dirty="0" smtClean="0">
                <a:solidFill>
                  <a:srgbClr val="FF0000"/>
                </a:solidFill>
              </a:rPr>
              <a:t> to consensus?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pPr marL="857250" lvl="1" indent="-457200"/>
            <a:endParaRPr lang="en-US" sz="2400" dirty="0" smtClean="0"/>
          </a:p>
          <a:p>
            <a:pPr marL="857250" lvl="1" indent="-457200"/>
            <a:endParaRPr lang="en-US" sz="2400" dirty="0" smtClean="0"/>
          </a:p>
          <a:p>
            <a:pPr marL="457200" indent="-457200"/>
            <a:endParaRPr lang="en-US" sz="2800" dirty="0" smtClean="0"/>
          </a:p>
          <a:p>
            <a:pPr marL="457200" indent="-457200"/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780456"/>
            <a:ext cx="5818311" cy="669674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Need for closure (NFC), the desire for definite knowledge on some issue, has important consequences for decision making</a:t>
            </a:r>
          </a:p>
          <a:p>
            <a:pPr lvl="1">
              <a:lnSpc>
                <a:spcPts val="18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Individuals high in NFC tend to </a:t>
            </a:r>
            <a:r>
              <a:rPr lang="en-US" sz="2400" i="1" dirty="0" smtClean="0"/>
              <a:t>seize</a:t>
            </a:r>
            <a:r>
              <a:rPr lang="en-US" sz="2400" dirty="0" smtClean="0"/>
              <a:t> and </a:t>
            </a:r>
            <a:r>
              <a:rPr lang="en-US" sz="2400" i="1" dirty="0" smtClean="0"/>
              <a:t>freeze</a:t>
            </a:r>
            <a:r>
              <a:rPr lang="en-US" sz="2400" dirty="0" smtClean="0"/>
              <a:t> on information</a:t>
            </a:r>
          </a:p>
          <a:p>
            <a:pPr lvl="1">
              <a:lnSpc>
                <a:spcPts val="18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This tendency has been demonstrated for both individuals and groups</a:t>
            </a:r>
          </a:p>
          <a:p>
            <a:pPr lvl="1">
              <a:lnSpc>
                <a:spcPts val="18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NFC is an individual trait but can also arise from context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NFC can have significant implications for model-supported processes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 smtClean="0"/>
          </a:p>
        </p:txBody>
      </p:sp>
      <p:pic>
        <p:nvPicPr>
          <p:cNvPr id="1026" name="Picture 2" descr="http://topstepconsulting.com/wp-content/uploads/group-think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64" y="2212504"/>
            <a:ext cx="55754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Research questions and conceptual model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776" y="5020816"/>
            <a:ext cx="11049000" cy="288032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How does NFC influence conflict management in a model-supported group process?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How does NFC influence quality of group outcomes?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How does conflict management influence the relation between NFC and quality of group outcomes?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85776" y="2932584"/>
            <a:ext cx="2736304" cy="10801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+mn-lt"/>
              </a:rPr>
              <a:t>Need for</a:t>
            </a:r>
          </a:p>
          <a:p>
            <a:pPr algn="ctr"/>
            <a:r>
              <a:rPr lang="en-US" sz="2800" smtClean="0">
                <a:solidFill>
                  <a:schemeClr val="bg1"/>
                </a:solidFill>
                <a:latin typeface="+mn-lt"/>
              </a:rPr>
              <a:t>closure</a:t>
            </a:r>
            <a:endParaRPr lang="en-US" sz="2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2200" y="2932584"/>
            <a:ext cx="3528392" cy="10801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n-lt"/>
              </a:rPr>
              <a:t>Model-supported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+mn-lt"/>
              </a:rPr>
              <a:t>conflict management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1098" y="2932584"/>
            <a:ext cx="3009934" cy="10801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n-lt"/>
              </a:rPr>
              <a:t>Quality of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+mn-lt"/>
              </a:rPr>
              <a:t>group outcomes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6069558" y="2500536"/>
            <a:ext cx="576858" cy="794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6358384" y="2212504"/>
            <a:ext cx="914400" cy="9144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 bwMode="auto">
          <a:xfrm>
            <a:off x="3622080" y="3472644"/>
            <a:ext cx="1080120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622080" y="2068488"/>
            <a:ext cx="914400" cy="9144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230592" y="3472644"/>
            <a:ext cx="958427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Subjects, manipulation and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70100"/>
            <a:ext cx="11794976" cy="6191076"/>
          </a:xfrm>
        </p:spPr>
        <p:txBody>
          <a:bodyPr/>
          <a:lstStyle/>
          <a:p>
            <a:r>
              <a:rPr lang="en-US" sz="2800" dirty="0" smtClean="0"/>
              <a:t>Participants were MSc and MBA students at UK &amp; Dutch universities</a:t>
            </a:r>
          </a:p>
          <a:p>
            <a:pPr lvl="1"/>
            <a:r>
              <a:rPr lang="en-US" sz="2400" dirty="0" smtClean="0"/>
              <a:t>Task is part of course work</a:t>
            </a:r>
          </a:p>
          <a:p>
            <a:pPr lvl="1"/>
            <a:r>
              <a:rPr lang="en-US" sz="2400" dirty="0" smtClean="0"/>
              <a:t>Groups with a past and a future of working together</a:t>
            </a:r>
          </a:p>
          <a:p>
            <a:endParaRPr lang="en-US" sz="2800" dirty="0" smtClean="0"/>
          </a:p>
          <a:p>
            <a:r>
              <a:rPr lang="en-US" sz="2800" dirty="0" smtClean="0"/>
              <a:t>Need for closure as personal tendency</a:t>
            </a:r>
          </a:p>
          <a:p>
            <a:pPr lvl="1"/>
            <a:r>
              <a:rPr lang="en-US" sz="2400" dirty="0" smtClean="0"/>
              <a:t>Two weeks prior to experiment participants completed NFC scale (Webster and Kruglanski, 1994)</a:t>
            </a:r>
          </a:p>
          <a:p>
            <a:pPr lvl="1"/>
            <a:r>
              <a:rPr lang="en-US" sz="2400" dirty="0" smtClean="0"/>
              <a:t>92 participants scoring below </a:t>
            </a:r>
            <a:r>
              <a:rPr lang="en-US" sz="2400" dirty="0" smtClean="0">
                <a:solidFill>
                  <a:schemeClr val="bg1"/>
                </a:solidFill>
              </a:rPr>
              <a:t>median</a:t>
            </a:r>
            <a:r>
              <a:rPr lang="en-US" sz="2400" dirty="0" smtClean="0"/>
              <a:t> of scale placed in 19 low NFC groups</a:t>
            </a:r>
          </a:p>
          <a:p>
            <a:pPr lvl="1"/>
            <a:r>
              <a:rPr lang="en-US" sz="2400" dirty="0" smtClean="0"/>
              <a:t>91 participants scoring above </a:t>
            </a:r>
            <a:r>
              <a:rPr lang="en-US" sz="2400" dirty="0" smtClean="0">
                <a:solidFill>
                  <a:schemeClr val="bg1"/>
                </a:solidFill>
              </a:rPr>
              <a:t>median</a:t>
            </a:r>
            <a:r>
              <a:rPr lang="en-US" sz="2400" dirty="0" smtClean="0"/>
              <a:t> of scale placed in 21 high NFC groups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Participants worked on the Foundation task (Watson, 1988)</a:t>
            </a:r>
          </a:p>
          <a:p>
            <a:pPr lvl="1"/>
            <a:r>
              <a:rPr lang="en-US" sz="2400" dirty="0" smtClean="0"/>
              <a:t>Aim is to divide an amount of money over six projects requesting funds from a philanthropic foundation</a:t>
            </a:r>
          </a:p>
          <a:p>
            <a:pPr lvl="1"/>
            <a:r>
              <a:rPr lang="en-US" sz="2400" dirty="0" smtClean="0"/>
              <a:t>Each project represents a basic human value, such as aesthetics (purchase objects for the art gallery) or equality (establish an additional shelter for the homeless)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Model-based</a:t>
            </a:r>
            <a:r>
              <a:rPr lang="nl-NL" dirty="0" smtClean="0"/>
              <a:t> support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70100"/>
            <a:ext cx="11290919" cy="5975052"/>
          </a:xfrm>
        </p:spPr>
        <p:txBody>
          <a:bodyPr/>
          <a:lstStyle/>
          <a:p>
            <a:r>
              <a:rPr lang="en-US" sz="2800" dirty="0" smtClean="0"/>
              <a:t>Participants used Value Focused Thinking approach (Keeney, 1992; 1996):</a:t>
            </a:r>
          </a:p>
          <a:p>
            <a:pPr lvl="1"/>
            <a:r>
              <a:rPr lang="en-US" sz="2400" dirty="0" smtClean="0"/>
              <a:t>Asks participants to voice concerns (e.g. issues, interests, objectives)</a:t>
            </a:r>
          </a:p>
          <a:p>
            <a:pPr lvl="1"/>
            <a:r>
              <a:rPr lang="en-US" sz="2400" dirty="0" smtClean="0"/>
              <a:t>Based on the assumption that decisions should be made on the basis of fundamental objectives</a:t>
            </a:r>
          </a:p>
          <a:p>
            <a:pPr lvl="1"/>
            <a:r>
              <a:rPr lang="en-US" sz="2400" dirty="0" smtClean="0"/>
              <a:t>Main output is a set of linked objectives that guide value-driven group discussions</a:t>
            </a:r>
          </a:p>
          <a:p>
            <a:endParaRPr lang="en-US" sz="2800" dirty="0" smtClean="0"/>
          </a:p>
          <a:p>
            <a:r>
              <a:rPr lang="en-US" sz="2800" dirty="0" smtClean="0"/>
              <a:t>All groups received training and a written procedure to follow (self-facilitated)</a:t>
            </a:r>
          </a:p>
          <a:p>
            <a:endParaRPr lang="en-US" sz="2800" dirty="0" smtClean="0"/>
          </a:p>
          <a:p>
            <a:r>
              <a:rPr lang="en-US" sz="2800" dirty="0" smtClean="0"/>
              <a:t>Groups had 3, 4 or 5 members</a:t>
            </a:r>
          </a:p>
          <a:p>
            <a:endParaRPr lang="en-US" sz="2800" dirty="0" smtClean="0"/>
          </a:p>
          <a:p>
            <a:r>
              <a:rPr lang="en-US" sz="2800" dirty="0" smtClean="0"/>
              <a:t>Groups had one hour to complete their task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" descr="C:\Etienne 2.0\Warwick\Coding scheme\Analysis questionnaires\Maps Feb 2010\C1_room A3\P1010286.JPG"/>
          <p:cNvPicPr>
            <a:picLocks noChangeAspect="1" noChangeArrowheads="1"/>
          </p:cNvPicPr>
          <p:nvPr/>
        </p:nvPicPr>
        <p:blipFill>
          <a:blip r:embed="rId2"/>
          <a:srcRect l="2382" t="4965" r="2382" b="21946"/>
          <a:stretch>
            <a:fillRect/>
          </a:stretch>
        </p:blipFill>
        <p:spPr bwMode="auto">
          <a:xfrm>
            <a:off x="93688" y="1204392"/>
            <a:ext cx="12783238" cy="7357794"/>
          </a:xfrm>
          <a:prstGeom prst="rect">
            <a:avLst/>
          </a:prstGeom>
          <a:noFill/>
        </p:spPr>
      </p:pic>
      <p:sp>
        <p:nvSpPr>
          <p:cNvPr id="83" name="Titel 4"/>
          <p:cNvSpPr>
            <a:spLocks noGrp="1"/>
          </p:cNvSpPr>
          <p:nvPr>
            <p:ph type="title"/>
          </p:nvPr>
        </p:nvSpPr>
        <p:spPr>
          <a:xfrm>
            <a:off x="669752" y="510332"/>
            <a:ext cx="11049000" cy="10541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Example means-ends objectives map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768" y="1708448"/>
            <a:ext cx="11578952" cy="6624736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Need for closure</a:t>
            </a:r>
            <a:r>
              <a:rPr lang="en-US" sz="2800" dirty="0" smtClean="0"/>
              <a:t>: scale Webster and Kruglanski (1994)</a:t>
            </a:r>
          </a:p>
          <a:p>
            <a:endParaRPr lang="en-US" dirty="0"/>
          </a:p>
          <a:p>
            <a:r>
              <a:rPr lang="en-US" sz="2800" dirty="0">
                <a:solidFill>
                  <a:srgbClr val="FF0000"/>
                </a:solidFill>
              </a:rPr>
              <a:t>Conflict management</a:t>
            </a:r>
            <a:r>
              <a:rPr lang="en-US" sz="2800" dirty="0"/>
              <a:t>: based on Group Working Relationships Coding Scheme  (Poole, 1983; Poole and Roth, 1983)</a:t>
            </a:r>
          </a:p>
          <a:p>
            <a:pPr lvl="1"/>
            <a:r>
              <a:rPr lang="en-US" sz="2400" dirty="0"/>
              <a:t>Units are 30 seconds of </a:t>
            </a:r>
            <a:r>
              <a:rPr lang="en-US" sz="2400" dirty="0" smtClean="0"/>
              <a:t>interaction</a:t>
            </a:r>
            <a:endParaRPr lang="en-US" sz="2400" dirty="0"/>
          </a:p>
          <a:p>
            <a:pPr lvl="1"/>
            <a:r>
              <a:rPr lang="en-US" sz="2400" dirty="0"/>
              <a:t>Codes interaction as focused work (FW), critical work (CW), opposition (OPP), capitulation (CAP), tabling (TAB), open discussion </a:t>
            </a:r>
            <a:r>
              <a:rPr lang="en-US" sz="2400" dirty="0" smtClean="0"/>
              <a:t>(OD</a:t>
            </a:r>
            <a:r>
              <a:rPr lang="en-US" sz="2400" dirty="0"/>
              <a:t>) or integration (INT</a:t>
            </a:r>
            <a:r>
              <a:rPr lang="en-US" sz="2400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800" dirty="0" smtClean="0"/>
              <a:t>Quality of group outcomes: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Consensus:</a:t>
            </a:r>
            <a:r>
              <a:rPr lang="en-US" sz="2400" dirty="0" smtClean="0"/>
              <a:t> measured on the basis of money assigned to projects (Spillman, Spillman and Bezdek, 1980), pre-meeting (existing conflict) and post-meeting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Satisfaction:</a:t>
            </a:r>
            <a:r>
              <a:rPr lang="en-US" sz="2400" dirty="0" smtClean="0"/>
              <a:t> (five items on a five point scale, Green and Taber, 1980, alpha = .73)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Group behavior:</a:t>
            </a:r>
            <a:r>
              <a:rPr lang="en-US" sz="2400" dirty="0" smtClean="0"/>
              <a:t> (eight items on a seven point scale, Gouran, Brown and Henry, 1978, alpha = .84)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Decision quality:</a:t>
            </a:r>
            <a:r>
              <a:rPr lang="en-US" sz="2400" dirty="0" smtClean="0"/>
              <a:t> (eight items on a seven point scale, Brown and Henry, 1978, alpha = .84)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73808" y="916360"/>
          <a:ext cx="10231912" cy="640871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96144"/>
                <a:gridCol w="6984177"/>
                <a:gridCol w="836396"/>
                <a:gridCol w="1115195"/>
              </a:tblGrid>
              <a:tr h="602054"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u="none" strike="noStrike" dirty="0" smtClean="0">
                          <a:solidFill>
                            <a:schemeClr val="tx1"/>
                          </a:solidFill>
                        </a:rPr>
                        <a:t>Speaker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400" u="none" strike="noStrike" dirty="0" smtClean="0">
                          <a:solidFill>
                            <a:schemeClr val="tx1"/>
                          </a:solidFill>
                        </a:rPr>
                        <a:t>Transcript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NL" sz="2400" u="none" strike="noStrike" kern="1200" dirty="0" smtClean="0">
                          <a:solidFill>
                            <a:schemeClr val="tx1"/>
                          </a:solidFill>
                        </a:rPr>
                        <a:t>Unit</a:t>
                      </a:r>
                      <a:endParaRPr lang="en-US" sz="2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NL" sz="2400" u="none" strike="noStrike" kern="1200" dirty="0" smtClean="0">
                          <a:solidFill>
                            <a:schemeClr val="tx1"/>
                          </a:solidFill>
                        </a:rPr>
                        <a:t>Code</a:t>
                      </a:r>
                      <a:endParaRPr lang="en-US" sz="2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334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 </a:t>
                      </a:r>
                      <a:r>
                        <a:rPr lang="en-US" sz="1800" u="none" strike="noStrike" dirty="0" smtClean="0"/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/>
                        <a:t>and let's do the system off the other </a:t>
                      </a:r>
                      <a:r>
                        <a:rPr lang="en-US" sz="1800" u="none" strike="noStrike" dirty="0" smtClean="0"/>
                        <a:t>four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/>
                        <a:t> </a:t>
                      </a:r>
                      <a:r>
                        <a:rPr lang="en-US" sz="1800" u="none" strike="noStrike" kern="1200" dirty="0" smtClean="0"/>
                        <a:t>6a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C1C6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NL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FW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C1C6CF"/>
                    </a:solidFill>
                  </a:tcPr>
                </a:tc>
              </a:tr>
              <a:tr h="301027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 smtClean="0"/>
                        <a:t>[to assistant:  we weren't thinking of switching it off, actually]</a:t>
                      </a:r>
                      <a:endParaRPr lang="en-US" dirty="0"/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/>
                        <a:t> </a:t>
                      </a:r>
                      <a:r>
                        <a:rPr lang="en-US" sz="1800" u="none" strike="noStrike" kern="1200" dirty="0" smtClean="0"/>
                        <a:t>6b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</a:tr>
              <a:tr h="301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/>
                        <a:t>[to assistant:  "cut"]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C1C6C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C1C6CF"/>
                    </a:solidFill>
                  </a:tcPr>
                </a:tc>
              </a:tr>
              <a:tr h="301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/>
                        <a:t>So, okay, so we're going to delete one and two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/>
                        <a:t> </a:t>
                      </a:r>
                      <a:r>
                        <a:rPr lang="en-US" sz="1800" u="none" strike="noStrike" kern="1200" dirty="0" smtClean="0"/>
                        <a:t>6c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/>
                        <a:t> 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/>
                        <a:t> 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NL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FW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</a:tr>
              <a:tr h="586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/>
                        <a:t>One, because two, we're saying it's not belonging to the county system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C1C6C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C1C6CF"/>
                    </a:solidFill>
                  </a:tcPr>
                </a:tc>
              </a:tr>
              <a:tr h="301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/>
                        <a:t>So you guys-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C1C6C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C1C6CF"/>
                    </a:solidFill>
                  </a:tcPr>
                </a:tc>
              </a:tr>
              <a:tr h="301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/>
                        <a:t>Cause I don't think, I don't think we are, I think we are saying-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/>
                        <a:t> </a:t>
                      </a:r>
                      <a:r>
                        <a:rPr lang="en-US" sz="1800" u="none" strike="noStrike" kern="1200" dirty="0" smtClean="0"/>
                        <a:t>6d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/>
                        <a:t> 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NL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</a:tr>
              <a:tr h="301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/>
                        <a:t>Well if two of us </a:t>
                      </a:r>
                      <a:r>
                        <a:rPr lang="en-US" sz="1800" u="none" strike="noStrike" dirty="0" smtClean="0"/>
                        <a:t>interpreted </a:t>
                      </a:r>
                      <a:r>
                        <a:rPr lang="en-US" sz="1800" u="none" strike="noStrike" dirty="0"/>
                        <a:t>it in the same way, just-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C1C6C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C1C6CF"/>
                    </a:solidFill>
                  </a:tcPr>
                </a:tc>
              </a:tr>
              <a:tr h="301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/>
                        <a:t>In London there'd be no such thing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rgbClr val="C1C6C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C1C6C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C1C6CF"/>
                    </a:solidFill>
                  </a:tcPr>
                </a:tc>
              </a:tr>
              <a:tr h="602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/>
                        <a:t>Forget London, the rest of the world isn't London, (3:24) little villages, it's rural deprivation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/>
                        <a:t> </a:t>
                      </a:r>
                      <a:r>
                        <a:rPr lang="en-US" sz="1800" u="none" strike="noStrike" kern="1200" dirty="0" smtClean="0"/>
                        <a:t>7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/>
                        <a:t> 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/>
                        <a:t> 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NL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OPP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173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/>
                        <a:t>I think we just need to step back for a minute and look at the objective here [pointing at case] and I think the inference there, albeit, with semantics around language, is that that is a local authority </a:t>
                      </a:r>
                      <a:r>
                        <a:rPr lang="en-US" sz="1800" u="none" strike="noStrike" dirty="0" smtClean="0"/>
                        <a:t>responsibility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676765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/>
                        <a:t>Why are you - that's for us to decide, we can give money to the county if we wanted to, but that's not what we're saying, are we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327017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/>
                        <a:t>I'm saying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05856" y="7541096"/>
            <a:ext cx="253146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smtClean="0">
                <a:solidFill>
                  <a:schemeClr val="bg1"/>
                </a:solidFill>
                <a:latin typeface="+mn-lt"/>
              </a:rPr>
              <a:t>(Excerpt group C3) </a:t>
            </a:r>
            <a:endParaRPr lang="en-US" sz="21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80456"/>
            <a:ext cx="11794975" cy="6007100"/>
          </a:xfrm>
        </p:spPr>
        <p:txBody>
          <a:bodyPr/>
          <a:lstStyle/>
          <a:p>
            <a:r>
              <a:rPr lang="en-US" sz="2800" dirty="0" smtClean="0"/>
              <a:t>Multilevel analysis with three levels: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Individual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conflict management (units or episodes), cohorts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NFC, study type (MBA versus </a:t>
            </a:r>
            <a:r>
              <a:rPr lang="en-US" sz="2400" dirty="0" err="1" smtClean="0"/>
              <a:t>MSc</a:t>
            </a:r>
            <a:r>
              <a:rPr lang="en-US" sz="24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Cohorts: some effects, but no consistent increases in for instance satisfaction</a:t>
            </a:r>
          </a:p>
          <a:p>
            <a:endParaRPr lang="en-US" sz="2800" dirty="0" smtClean="0"/>
          </a:p>
          <a:p>
            <a:r>
              <a:rPr lang="en-US" sz="2800" dirty="0" smtClean="0"/>
              <a:t>MBA versus </a:t>
            </a:r>
            <a:r>
              <a:rPr lang="en-US" sz="2800" dirty="0" err="1" smtClean="0"/>
              <a:t>MSc</a:t>
            </a:r>
            <a:endParaRPr lang="en-US" sz="2800" dirty="0" smtClean="0"/>
          </a:p>
          <a:p>
            <a:pPr lvl="1"/>
            <a:r>
              <a:rPr lang="en-US" sz="2400" dirty="0" smtClean="0"/>
              <a:t>MBA groups score lower on NFC (chi-square = 29.79, p &lt; .001)</a:t>
            </a:r>
          </a:p>
          <a:p>
            <a:pPr lvl="1"/>
            <a:r>
              <a:rPr lang="en-US" sz="2400" dirty="0" err="1" smtClean="0"/>
              <a:t>MSc</a:t>
            </a:r>
            <a:r>
              <a:rPr lang="en-US" sz="2400" dirty="0" smtClean="0"/>
              <a:t> more satisfied, no effect on other measures group outcome quality</a:t>
            </a:r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8064" y="6244952"/>
            <a:ext cx="6048672" cy="324036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 bwMode="auto">
          <a:xfrm>
            <a:off x="5998344" y="8189168"/>
            <a:ext cx="2376264" cy="792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asis pagina">
  <a:themeElements>
    <a:clrScheme name="RU 20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E311A"/>
      </a:accent1>
      <a:accent2>
        <a:srgbClr val="636463"/>
      </a:accent2>
      <a:accent3>
        <a:srgbClr val="A3AAA1"/>
      </a:accent3>
      <a:accent4>
        <a:srgbClr val="DADADA"/>
      </a:accent4>
      <a:accent5>
        <a:srgbClr val="C6ABAB"/>
      </a:accent5>
      <a:accent6>
        <a:srgbClr val="8A2509"/>
      </a:accent6>
      <a:hlink>
        <a:srgbClr val="BE311A"/>
      </a:hlink>
      <a:folHlink>
        <a:srgbClr val="BE311A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50800" cap="flat" cmpd="sng" algn="ctr">
          <a:solidFill>
            <a:schemeClr val="bg1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  <a:ln w="15875">
          <a:solidFill>
            <a:schemeClr val="bg1"/>
          </a:solidFill>
        </a:ln>
      </a:spPr>
      <a:bodyPr wrap="none" rtlCol="0">
        <a:noAutofit/>
      </a:bodyPr>
      <a:lstStyle>
        <a:defPPr algn="ctr">
          <a:defRPr sz="28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Basis 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Pages>0</Pages>
  <Words>1276</Words>
  <Characters>0</Characters>
  <Application>Microsoft Office PowerPoint</Application>
  <PresentationFormat>Custom</PresentationFormat>
  <Lines>0</Lines>
  <Paragraphs>169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Basis pagina</vt:lpstr>
      <vt:lpstr>The impact of need for closure on model-supported group conflict management</vt:lpstr>
      <vt:lpstr>Motivation</vt:lpstr>
      <vt:lpstr>Research questions and conceptual model</vt:lpstr>
      <vt:lpstr>Subjects, manipulation and task</vt:lpstr>
      <vt:lpstr>Model-based support</vt:lpstr>
      <vt:lpstr>Example means-ends objectives map</vt:lpstr>
      <vt:lpstr>Variable construction</vt:lpstr>
      <vt:lpstr>PowerPoint Presentation</vt:lpstr>
      <vt:lpstr>Analysis</vt:lpstr>
      <vt:lpstr>Results</vt:lpstr>
      <vt:lpstr>Results</vt:lpstr>
      <vt:lpstr>Results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Radboud University Nijmegen</dc:title>
  <dc:creator>Rouwette, E.A.J.A. (Etiënne)</dc:creator>
  <cp:lastModifiedBy>t410-user</cp:lastModifiedBy>
  <cp:revision>324</cp:revision>
  <dcterms:created xsi:type="dcterms:W3CDTF">2010-10-05T13:34:04Z</dcterms:created>
  <dcterms:modified xsi:type="dcterms:W3CDTF">2014-07-14T08:14:58Z</dcterms:modified>
</cp:coreProperties>
</file>